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1.jpeg" ContentType="image/jpeg"/>
  <Override PartName="/ppt/media/image8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0988A4-62D8-4B0B-ABBF-A610B1A001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BDAB32-341B-44ED-BADF-FB32327B00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231BA6-EC2D-4A40-87C3-E2CD94D1A2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90289-170F-4FD4-B31A-4F8F67D137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5F1448-91DC-463D-A0C0-F5AA5C70BE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D97945-4A7B-48FC-B2E3-91EA7C7ACE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6E1665-12EC-42ED-A89A-F27426E7E3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4B5DCB-CDAC-46CB-85B5-C5F0F0682E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0B7FC0-EB50-4DC3-93EE-B5BB1B0D12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BB0E56-BC97-4C46-BA00-031837752D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F0230B-833F-4F99-AE8E-22F4C57D45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CF0EB1-6460-4F32-BDBD-8029BC76AB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85E521-A743-4122-8601-0702B8F57A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A7609A-1C92-4FB9-8B86-DA2BB1DFE3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CA3BC1-028A-4CD7-AB9D-0D293DA728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B7086E-9DBD-4D99-B63F-E96B04FD9C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0B2617-7695-41E2-82DB-CDA6C364E0B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270431B-5AA5-42DE-AA08-6B8A49E7E0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31A5A22-A338-4F7F-B55F-103EA5F13E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6547BB-65AC-4962-9A3D-45E07473BB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C0A4CA-5804-472A-8577-A76B07956F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04AD5E0-230A-43E6-B2BB-E0818D1EE9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5EEC1C-9B0C-4FEA-9277-3CEFEEB9B2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A68942-04D1-442C-B87E-FD0886843C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45B2E5-276D-4991-96A0-F4FCF5FB79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FB7D47-A504-4E8B-94B6-3F417D143B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361248-B920-4E64-BBE1-2EF68261D3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69848C-2E63-4717-8C06-DF25140994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21F8C5A-6794-429D-8B41-9C2A33CAB4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4311B7-E2E6-4A7A-9FBB-B340B1EB045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00F76AF-B096-4E56-B1E3-72609ACF8A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C57675-04C1-481A-BC4C-659BF56FF4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D9A81E6-D61C-4806-A6A1-B633A26FDB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156B97-EC0A-4784-A864-40838A6E35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52D0AB-ED6C-44F1-B8C3-23CA371FB70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A03F3C-E40D-4CF8-A9DB-576D884BE4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74E014B-A8CD-4F0D-BCAB-BFBBA9FB83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400F5A-BB10-472A-A06B-9D917D4196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1687785-5193-41BB-8829-2D193FE1F2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1D5B45C-D1F2-4F9C-A7DB-E0D713C635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73E869B-1EFE-4619-8624-6C5BD75ABC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9239277-A5E2-4941-8B31-C8DFBC1F59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A0B39F6-6955-438E-A640-936106F67A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2BC0C5-73F1-4ABE-8196-14CD7F51DF6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E723F2-A3A3-4BCE-AEB3-105449B4AD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97ECAFF-CFE8-4229-9C22-1A76209F6A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E65A4D1-3D28-47A5-8EC0-349680AE92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594424-5C77-4F98-8292-6FD43C06FE2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F357978-D5A1-4CF9-BA88-CD4E220BBA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10831BB-4A55-457C-867C-E632030CCD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907AB39-CDC2-4E11-A297-2A53EA38B6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093D64B-2665-4713-A77F-16AAB63848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D9279AB-6D0A-48FF-8873-B8B8B964C4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0E962F0-57EB-4532-8AF2-43C3D4BDE9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B5C39E5-BA5D-4525-9778-5652D7FEC8C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0B28B-6BA1-4F4F-92F3-1A84C08F19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DFCF501-5EC3-4BAC-ADBA-949157B487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6F40C4E-72A4-45CE-8F91-5CF20DC44D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8DF0CCB-CE80-4A41-954B-BA6EDA8F5E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8DB77EA-CEA0-4FD5-95B9-35AF7B4962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6136B7-2A99-4D22-9E29-BD353F7BA1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273BC03-9FAD-494C-B376-E87FB5F2B7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C63D04B-7731-420E-93B2-6C60493149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89FCA0E-DC53-46F5-A740-CB32145C00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56B91A7-AA5A-4251-B061-188379A7F6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F85E679-23BE-4E19-B6C8-196CC7EC42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90BEE6-166A-4143-81A2-B380139D55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02A7EE4-3DDD-4442-99FC-783FAC5003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30D158D-5C10-426C-810E-4773F7C42C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D117405-55B7-47C0-97BA-557657008A2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E9BBB0B-EBE5-40B7-A273-3446BD8FB8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383155B-706F-4F51-B463-0E4DBC3FEC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25D215E-CD5C-48FF-88E8-8BA57A0860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306979A-FC7D-4D76-AD6B-4CA1BB4FAA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515181E-F6F4-46D1-944A-D8B04C436C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4CC8FDC-44B4-4B08-BDB8-ED7D4113B3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0AE6BBB-92B0-449F-9396-B4C2379304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28B051-9015-464C-87AD-7A68E02286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F73A8C4-4BFC-4CE2-B8DE-E6098F0ACF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FDE92E2-6A79-4D6F-B757-A76BD9B9D5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5FAB37E-8857-4296-9BBA-1DC957BA6D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54BE71C-34E8-49CA-BE84-AA57D949380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D930CE4-4506-45BE-B834-C08E4E0BB6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CD5AD9-5074-412D-9140-0DA20AFAE2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3600" cy="232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972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676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6920" cy="107208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412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2CCB13-8745-4196-8469-EA2AB4D06812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4480" cy="5814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0920" y="5475240"/>
            <a:ext cx="17978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78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6FC22D-7267-4A5E-BFBA-8BB46F3C744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22D4AB-8D30-4DBE-9A10-869D9F906FFC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32A385D-A372-416F-A0BC-46532797641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CA5124-F48D-4636-855A-06C49A9C554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744CBA7-290C-4BC4-8AE1-DB03088D1C7E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172756-6B20-4023-BC12-3F18922BF646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7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mmexport1679110049747.mp4" TargetMode="External"/><Relationship Id="rId2" Type="http://schemas.microsoft.com/office/2007/relationships/media" Target="file:///home/anuarsantoyo/Downloads/mmexport1679110049747.mp4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7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520" cy="195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Weekly update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520" cy="13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Batbot hovering by means of evolutionary algorithm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2023/03/26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6080" cy="292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4200" cy="458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Last Advancements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Current State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This Weeks Goals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0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advancements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8" name="PlaceHolder 10"/>
          <p:cNvSpPr/>
          <p:nvPr/>
        </p:nvSpPr>
        <p:spPr>
          <a:xfrm>
            <a:off x="581040" y="2180520"/>
            <a:ext cx="11306160" cy="44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Thorough Analysis of micro-controllers: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Arduino: Great for prototyping, more for DIY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Pixhawk: Good for drones, hard to program, no flapping support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STM32: Great for programming from scratch, powerful, professional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Conclusion: We will use STM32. More professional, easier to program,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more control as it is closer to machine language and also because it is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Dr. Li uses and we better work with the same software.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0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advancements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0" name="PlaceHolder 4"/>
          <p:cNvSpPr/>
          <p:nvPr/>
        </p:nvSpPr>
        <p:spPr>
          <a:xfrm>
            <a:off x="581040" y="2180520"/>
            <a:ext cx="11306160" cy="44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Learning STM32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Software Installation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First basic tests with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STM32F103C8T6: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LED Blink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Servo control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509080" y="2057400"/>
            <a:ext cx="5940000" cy="371232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5505480" y="2078280"/>
            <a:ext cx="5943600" cy="37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0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advancements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4" name="PlaceHolder 12"/>
          <p:cNvSpPr/>
          <p:nvPr/>
        </p:nvSpPr>
        <p:spPr>
          <a:xfrm>
            <a:off x="581040" y="2180520"/>
            <a:ext cx="11306160" cy="44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Test Bench Constructed and 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296680" y="2514600"/>
            <a:ext cx="6759720" cy="388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0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Current state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7" name="PlaceHolder 7"/>
          <p:cNvSpPr/>
          <p:nvPr/>
        </p:nvSpPr>
        <p:spPr>
          <a:xfrm>
            <a:off x="581040" y="2180520"/>
            <a:ext cx="11306160" cy="44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Creating Entire Workflow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Wireless connection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Understood ESP8266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from the core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338" name=""/>
          <p:cNvGrpSpPr/>
          <p:nvPr/>
        </p:nvGrpSpPr>
        <p:grpSpPr>
          <a:xfrm>
            <a:off x="5257800" y="2514600"/>
            <a:ext cx="6553800" cy="2054880"/>
            <a:chOff x="5257800" y="2514600"/>
            <a:chExt cx="6553800" cy="2054880"/>
          </a:xfrm>
        </p:grpSpPr>
        <p:grpSp>
          <p:nvGrpSpPr>
            <p:cNvPr id="339" name=""/>
            <p:cNvGrpSpPr/>
            <p:nvPr/>
          </p:nvGrpSpPr>
          <p:grpSpPr>
            <a:xfrm>
              <a:off x="5257800" y="2514600"/>
              <a:ext cx="2698920" cy="2054880"/>
              <a:chOff x="5257800" y="2514600"/>
              <a:chExt cx="2698920" cy="2054880"/>
            </a:xfrm>
          </p:grpSpPr>
          <p:pic>
            <p:nvPicPr>
              <p:cNvPr id="340" name="" descr=""/>
              <p:cNvPicPr/>
              <p:nvPr/>
            </p:nvPicPr>
            <p:blipFill>
              <a:blip r:embed="rId1"/>
              <a:stretch/>
            </p:blipFill>
            <p:spPr>
              <a:xfrm flipH="1" rot="5400000">
                <a:off x="7221600" y="2646360"/>
                <a:ext cx="866880" cy="603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41" name=""/>
              <p:cNvSpPr/>
              <p:nvPr/>
            </p:nvSpPr>
            <p:spPr>
              <a:xfrm>
                <a:off x="5257800" y="4136400"/>
                <a:ext cx="2666520" cy="433080"/>
              </a:xfrm>
              <a:prstGeom prst="rect">
                <a:avLst/>
              </a:prstGeom>
              <a:solidFill>
                <a:srgbClr val="808080"/>
              </a:solidFill>
              <a:ln w="0">
                <a:solidFill>
                  <a:srgbClr val="111111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"/>
              <p:cNvSpPr/>
              <p:nvPr/>
            </p:nvSpPr>
            <p:spPr>
              <a:xfrm>
                <a:off x="5985360" y="2835000"/>
                <a:ext cx="241560" cy="1300680"/>
              </a:xfrm>
              <a:prstGeom prst="rect">
                <a:avLst/>
              </a:prstGeom>
              <a:solidFill>
                <a:srgbClr val="729fcf"/>
              </a:solidFill>
              <a:ln w="0"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"/>
              <p:cNvSpPr/>
              <p:nvPr/>
            </p:nvSpPr>
            <p:spPr>
              <a:xfrm>
                <a:off x="6228000" y="2835000"/>
                <a:ext cx="1211760" cy="216000"/>
              </a:xfrm>
              <a:prstGeom prst="rect">
                <a:avLst/>
              </a:prstGeom>
              <a:solidFill>
                <a:srgbClr val="729fcf"/>
              </a:solidFill>
              <a:ln w="0"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344" name="" descr=""/>
            <p:cNvPicPr/>
            <p:nvPr/>
          </p:nvPicPr>
          <p:blipFill>
            <a:blip r:embed="rId2"/>
            <a:stretch/>
          </p:blipFill>
          <p:spPr>
            <a:xfrm>
              <a:off x="10141560" y="2899440"/>
              <a:ext cx="1670040" cy="167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5" name="" descr=""/>
            <p:cNvPicPr/>
            <p:nvPr/>
          </p:nvPicPr>
          <p:blipFill>
            <a:blip r:embed="rId3"/>
            <a:stretch/>
          </p:blipFill>
          <p:spPr>
            <a:xfrm rot="16679400">
              <a:off x="9421560" y="2950560"/>
              <a:ext cx="795240" cy="795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6" name="" descr=""/>
            <p:cNvPicPr/>
            <p:nvPr/>
          </p:nvPicPr>
          <p:blipFill>
            <a:blip r:embed="rId4"/>
            <a:stretch/>
          </p:blipFill>
          <p:spPr>
            <a:xfrm rot="6330600">
              <a:off x="8048520" y="2862360"/>
              <a:ext cx="795600" cy="795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47" name="" descr=""/>
          <p:cNvPicPr/>
          <p:nvPr/>
        </p:nvPicPr>
        <p:blipFill>
          <a:blip r:embed="rId5"/>
          <a:stretch/>
        </p:blipFill>
        <p:spPr>
          <a:xfrm>
            <a:off x="5631480" y="1828800"/>
            <a:ext cx="5112720" cy="371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81040" y="457200"/>
            <a:ext cx="10117080" cy="101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Week 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9" name="PlaceHolder 9"/>
          <p:cNvSpPr/>
          <p:nvPr/>
        </p:nvSpPr>
        <p:spPr>
          <a:xfrm>
            <a:off x="581040" y="2202840"/>
            <a:ext cx="11306160" cy="44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Achieve wireless communication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between Batbot and computer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Further experiment with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ESP8266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Bluetooth 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HC05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Automatically read data from </a:t>
            </a:r>
            <a:br>
              <a:rPr sz="2400"/>
            </a:b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Test-bench sensors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350" name=""/>
          <p:cNvGrpSpPr/>
          <p:nvPr/>
        </p:nvGrpSpPr>
        <p:grpSpPr>
          <a:xfrm>
            <a:off x="5257800" y="2536920"/>
            <a:ext cx="6553800" cy="2054880"/>
            <a:chOff x="5257800" y="2536920"/>
            <a:chExt cx="6553800" cy="2054880"/>
          </a:xfrm>
        </p:grpSpPr>
        <p:grpSp>
          <p:nvGrpSpPr>
            <p:cNvPr id="351" name=""/>
            <p:cNvGrpSpPr/>
            <p:nvPr/>
          </p:nvGrpSpPr>
          <p:grpSpPr>
            <a:xfrm>
              <a:off x="5257800" y="2536920"/>
              <a:ext cx="2698920" cy="2054880"/>
              <a:chOff x="5257800" y="2536920"/>
              <a:chExt cx="2698920" cy="2054880"/>
            </a:xfrm>
          </p:grpSpPr>
          <p:pic>
            <p:nvPicPr>
              <p:cNvPr id="352" name="" descr=""/>
              <p:cNvPicPr/>
              <p:nvPr/>
            </p:nvPicPr>
            <p:blipFill>
              <a:blip r:embed="rId1"/>
              <a:stretch/>
            </p:blipFill>
            <p:spPr>
              <a:xfrm flipH="1" rot="5400000">
                <a:off x="7221600" y="2668680"/>
                <a:ext cx="866880" cy="6030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353" name=""/>
              <p:cNvSpPr/>
              <p:nvPr/>
            </p:nvSpPr>
            <p:spPr>
              <a:xfrm>
                <a:off x="5257800" y="4158720"/>
                <a:ext cx="2666520" cy="433080"/>
              </a:xfrm>
              <a:prstGeom prst="rect">
                <a:avLst/>
              </a:prstGeom>
              <a:solidFill>
                <a:srgbClr val="808080"/>
              </a:solidFill>
              <a:ln w="0">
                <a:solidFill>
                  <a:srgbClr val="111111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"/>
              <p:cNvSpPr/>
              <p:nvPr/>
            </p:nvSpPr>
            <p:spPr>
              <a:xfrm>
                <a:off x="5985360" y="2857320"/>
                <a:ext cx="241560" cy="1300680"/>
              </a:xfrm>
              <a:prstGeom prst="rect">
                <a:avLst/>
              </a:prstGeom>
              <a:solidFill>
                <a:srgbClr val="729fcf"/>
              </a:solidFill>
              <a:ln w="0"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"/>
              <p:cNvSpPr/>
              <p:nvPr/>
            </p:nvSpPr>
            <p:spPr>
              <a:xfrm>
                <a:off x="6228000" y="2857320"/>
                <a:ext cx="1211760" cy="216000"/>
              </a:xfrm>
              <a:prstGeom prst="rect">
                <a:avLst/>
              </a:prstGeom>
              <a:solidFill>
                <a:srgbClr val="729fcf"/>
              </a:solidFill>
              <a:ln w="0"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356" name="" descr=""/>
            <p:cNvPicPr/>
            <p:nvPr/>
          </p:nvPicPr>
          <p:blipFill>
            <a:blip r:embed="rId2"/>
            <a:stretch/>
          </p:blipFill>
          <p:spPr>
            <a:xfrm>
              <a:off x="10141560" y="2921760"/>
              <a:ext cx="1670040" cy="167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7" name="" descr=""/>
            <p:cNvPicPr/>
            <p:nvPr/>
          </p:nvPicPr>
          <p:blipFill>
            <a:blip r:embed="rId3"/>
            <a:stretch/>
          </p:blipFill>
          <p:spPr>
            <a:xfrm rot="16679400">
              <a:off x="9421560" y="2972880"/>
              <a:ext cx="795240" cy="795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8" name="" descr=""/>
            <p:cNvPicPr/>
            <p:nvPr/>
          </p:nvPicPr>
          <p:blipFill>
            <a:blip r:embed="rId4"/>
            <a:stretch/>
          </p:blipFill>
          <p:spPr>
            <a:xfrm rot="6330600">
              <a:off x="8048520" y="2884680"/>
              <a:ext cx="795600" cy="795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6172200" y="2286000"/>
            <a:ext cx="5486400" cy="3512160"/>
          </a:xfrm>
          <a:prstGeom prst="rect">
            <a:avLst/>
          </a:prstGeom>
          <a:ln w="0">
            <a:noFill/>
          </a:ln>
        </p:spPr>
      </p:pic>
      <p:sp>
        <p:nvSpPr>
          <p:cNvPr id="360" name=""/>
          <p:cNvSpPr txBox="1"/>
          <p:nvPr/>
        </p:nvSpPr>
        <p:spPr>
          <a:xfrm>
            <a:off x="7543800" y="4939920"/>
            <a:ext cx="16002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ffff00"/>
                </a:solidFill>
                <a:highlight>
                  <a:srgbClr val="2a6099"/>
                </a:highlight>
                <a:latin typeface="Arial"/>
              </a:rPr>
              <a:t>HC05 (Bluetooth)</a:t>
            </a:r>
            <a:endParaRPr b="1" lang="en-US" sz="1800" spc="-1" strike="noStrike">
              <a:solidFill>
                <a:srgbClr val="ffff00"/>
              </a:solidFill>
              <a:highlight>
                <a:srgbClr val="2a6099"/>
              </a:highlight>
              <a:latin typeface="Arial"/>
            </a:endParaRPr>
          </a:p>
        </p:txBody>
      </p:sp>
      <p:sp>
        <p:nvSpPr>
          <p:cNvPr id="361" name=""/>
          <p:cNvSpPr txBox="1"/>
          <p:nvPr/>
        </p:nvSpPr>
        <p:spPr>
          <a:xfrm>
            <a:off x="9829800" y="4628160"/>
            <a:ext cx="16002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ffff00"/>
                </a:solidFill>
                <a:highlight>
                  <a:srgbClr val="2a6099"/>
                </a:highlight>
                <a:latin typeface="Arial"/>
              </a:rPr>
              <a:t>ESP8266 (WIFI)</a:t>
            </a:r>
            <a:endParaRPr b="1" lang="en-US" sz="1800" spc="-1" strike="noStrike">
              <a:solidFill>
                <a:srgbClr val="ffff00"/>
              </a:solidFill>
              <a:highlight>
                <a:srgbClr val="2a6099"/>
              </a:highlight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6"/>
          <a:stretch/>
        </p:blipFill>
        <p:spPr>
          <a:xfrm>
            <a:off x="5943600" y="2202840"/>
            <a:ext cx="5715000" cy="36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520" cy="195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520" cy="13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4073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2023-03-26T23:01:54Z</dcterms:modified>
  <cp:revision>1173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